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5"/>
  </p:sldMasterIdLst>
  <p:notesMasterIdLst>
    <p:notesMasterId r:id="rId19"/>
  </p:notesMasterIdLst>
  <p:sldIdLst>
    <p:sldId id="273" r:id="rId6"/>
    <p:sldId id="283" r:id="rId7"/>
    <p:sldId id="309" r:id="rId8"/>
    <p:sldId id="297" r:id="rId9"/>
    <p:sldId id="290" r:id="rId10"/>
    <p:sldId id="310" r:id="rId11"/>
    <p:sldId id="308" r:id="rId12"/>
    <p:sldId id="311" r:id="rId13"/>
    <p:sldId id="312" r:id="rId14"/>
    <p:sldId id="278" r:id="rId15"/>
    <p:sldId id="284" r:id="rId16"/>
    <p:sldId id="301" r:id="rId17"/>
    <p:sldId id="286" r:id="rId18"/>
  </p:sldIdLst>
  <p:sldSz cx="9144000" cy="6858000" type="screen4x3"/>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00"/>
    <a:srgbClr val="FFD457"/>
    <a:srgbClr val="0054A4"/>
    <a:srgbClr val="00FFFF"/>
    <a:srgbClr val="66FFFF"/>
    <a:srgbClr val="000000"/>
    <a:srgbClr val="006325"/>
    <a:srgbClr val="BCBEC0"/>
    <a:srgbClr val="E6E7E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7E9639D4-E3E2-4D34-9284-5A2195B3D0D7}" styleName="Light Style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660"/>
  </p:normalViewPr>
  <p:slideViewPr>
    <p:cSldViewPr>
      <p:cViewPr>
        <p:scale>
          <a:sx n="100" d="100"/>
          <a:sy n="100" d="100"/>
        </p:scale>
        <p:origin x="-1860" y="-378"/>
      </p:cViewPr>
      <p:guideLst>
        <p:guide orient="horz" pos="2160"/>
        <p:guide pos="2880"/>
      </p:guideLst>
    </p:cSldViewPr>
  </p:slideViewPr>
  <p:notesTextViewPr>
    <p:cViewPr>
      <p:scale>
        <a:sx n="100" d="100"/>
        <a:sy n="100" d="100"/>
      </p:scale>
      <p:origin x="0" y="0"/>
    </p:cViewPr>
  </p:notesTextViewPr>
  <p:sorterViewPr>
    <p:cViewPr>
      <p:scale>
        <a:sx n="120" d="100"/>
        <a:sy n="12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3" Type="http://schemas.openxmlformats.org/officeDocument/2006/relationships/customXml" Target="../customXml/item3.xml"/><Relationship Id="rId21" Type="http://schemas.openxmlformats.org/officeDocument/2006/relationships/viewProps" Target="viewProp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5" Type="http://schemas.openxmlformats.org/officeDocument/2006/relationships/slideMaster" Target="slideMasters/slideMaster1.xml"/><Relationship Id="rId15" Type="http://schemas.openxmlformats.org/officeDocument/2006/relationships/slide" Target="slides/slide10.xml"/><Relationship Id="rId23" Type="http://schemas.openxmlformats.org/officeDocument/2006/relationships/tableStyles" Target="tableStyles.xml"/><Relationship Id="rId10" Type="http://schemas.openxmlformats.org/officeDocument/2006/relationships/slide" Target="slides/slide5.xml"/><Relationship Id="rId19" Type="http://schemas.openxmlformats.org/officeDocument/2006/relationships/notesMaster" Target="notesMasters/notesMaster1.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735" cy="464503"/>
          </a:xfrm>
          <a:prstGeom prst="rect">
            <a:avLst/>
          </a:prstGeom>
        </p:spPr>
        <p:txBody>
          <a:bodyPr vert="horz" lIns="91294" tIns="45647" rIns="91294" bIns="45647" rtlCol="0"/>
          <a:lstStyle>
            <a:lvl1pPr algn="l">
              <a:defRPr sz="1200"/>
            </a:lvl1pPr>
          </a:lstStyle>
          <a:p>
            <a:endParaRPr lang="en-US" dirty="0"/>
          </a:p>
        </p:txBody>
      </p:sp>
      <p:sp>
        <p:nvSpPr>
          <p:cNvPr id="3" name="Date Placeholder 2"/>
          <p:cNvSpPr>
            <a:spLocks noGrp="1"/>
          </p:cNvSpPr>
          <p:nvPr>
            <p:ph type="dt" idx="1"/>
          </p:nvPr>
        </p:nvSpPr>
        <p:spPr>
          <a:xfrm>
            <a:off x="3971081" y="0"/>
            <a:ext cx="3037735" cy="464503"/>
          </a:xfrm>
          <a:prstGeom prst="rect">
            <a:avLst/>
          </a:prstGeom>
        </p:spPr>
        <p:txBody>
          <a:bodyPr vert="horz" lIns="91294" tIns="45647" rIns="91294" bIns="45647" rtlCol="0"/>
          <a:lstStyle>
            <a:lvl1pPr algn="r">
              <a:defRPr sz="1200"/>
            </a:lvl1pPr>
          </a:lstStyle>
          <a:p>
            <a:fld id="{B8AE55A0-88DB-44F8-9E71-882C6BFF5295}" type="datetimeFigureOut">
              <a:rPr lang="en-US" smtClean="0"/>
              <a:t>10/03/2019</a:t>
            </a:fld>
            <a:endParaRPr lang="en-US" dirty="0"/>
          </a:p>
        </p:txBody>
      </p:sp>
      <p:sp>
        <p:nvSpPr>
          <p:cNvPr id="4" name="Slide Image Placeholder 3"/>
          <p:cNvSpPr>
            <a:spLocks noGrp="1" noRot="1" noChangeAspect="1"/>
          </p:cNvSpPr>
          <p:nvPr>
            <p:ph type="sldImg" idx="2"/>
          </p:nvPr>
        </p:nvSpPr>
        <p:spPr>
          <a:xfrm>
            <a:off x="1181100" y="696913"/>
            <a:ext cx="4648200" cy="3486150"/>
          </a:xfrm>
          <a:prstGeom prst="rect">
            <a:avLst/>
          </a:prstGeom>
          <a:noFill/>
          <a:ln w="12700">
            <a:solidFill>
              <a:prstClr val="black"/>
            </a:solidFill>
          </a:ln>
        </p:spPr>
        <p:txBody>
          <a:bodyPr vert="horz" lIns="91294" tIns="45647" rIns="91294" bIns="45647" rtlCol="0" anchor="ctr"/>
          <a:lstStyle/>
          <a:p>
            <a:endParaRPr lang="en-US" dirty="0"/>
          </a:p>
        </p:txBody>
      </p:sp>
      <p:sp>
        <p:nvSpPr>
          <p:cNvPr id="5" name="Notes Placeholder 4"/>
          <p:cNvSpPr>
            <a:spLocks noGrp="1"/>
          </p:cNvSpPr>
          <p:nvPr>
            <p:ph type="body" sz="quarter" idx="3"/>
          </p:nvPr>
        </p:nvSpPr>
        <p:spPr>
          <a:xfrm>
            <a:off x="700406" y="4415156"/>
            <a:ext cx="5609588" cy="4183697"/>
          </a:xfrm>
          <a:prstGeom prst="rect">
            <a:avLst/>
          </a:prstGeom>
        </p:spPr>
        <p:txBody>
          <a:bodyPr vert="horz" lIns="91294" tIns="45647" rIns="91294" bIns="45647"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830312"/>
            <a:ext cx="3037735" cy="464503"/>
          </a:xfrm>
          <a:prstGeom prst="rect">
            <a:avLst/>
          </a:prstGeom>
        </p:spPr>
        <p:txBody>
          <a:bodyPr vert="horz" lIns="91294" tIns="45647" rIns="91294" bIns="45647" rtlCol="0" anchor="b"/>
          <a:lstStyle>
            <a:lvl1pPr algn="l">
              <a:defRPr sz="1200"/>
            </a:lvl1pPr>
          </a:lstStyle>
          <a:p>
            <a:endParaRPr lang="en-US" dirty="0"/>
          </a:p>
        </p:txBody>
      </p:sp>
      <p:sp>
        <p:nvSpPr>
          <p:cNvPr id="7" name="Slide Number Placeholder 6"/>
          <p:cNvSpPr>
            <a:spLocks noGrp="1"/>
          </p:cNvSpPr>
          <p:nvPr>
            <p:ph type="sldNum" sz="quarter" idx="5"/>
          </p:nvPr>
        </p:nvSpPr>
        <p:spPr>
          <a:xfrm>
            <a:off x="3971081" y="8830312"/>
            <a:ext cx="3037735" cy="464503"/>
          </a:xfrm>
          <a:prstGeom prst="rect">
            <a:avLst/>
          </a:prstGeom>
        </p:spPr>
        <p:txBody>
          <a:bodyPr vert="horz" lIns="91294" tIns="45647" rIns="91294" bIns="45647" rtlCol="0" anchor="b"/>
          <a:lstStyle>
            <a:lvl1pPr algn="r">
              <a:defRPr sz="1200"/>
            </a:lvl1pPr>
          </a:lstStyle>
          <a:p>
            <a:fld id="{68F7C3CB-48A2-4C6E-9D8D-9C534A317DEE}" type="slidenum">
              <a:rPr lang="en-US" smtClean="0"/>
              <a:t>‹#›</a:t>
            </a:fld>
            <a:endParaRPr lang="en-US" dirty="0"/>
          </a:p>
        </p:txBody>
      </p:sp>
    </p:spTree>
    <p:extLst>
      <p:ext uri="{BB962C8B-B14F-4D97-AF65-F5344CB8AC3E}">
        <p14:creationId xmlns:p14="http://schemas.microsoft.com/office/powerpoint/2010/main" val="427148072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905000"/>
            <a:ext cx="7772400" cy="1470025"/>
          </a:xfrm>
          <a:prstGeom prst="rect">
            <a:avLst/>
          </a:prstGeom>
        </p:spPr>
        <p:txBody>
          <a:bodyPr/>
          <a:lstStyle>
            <a:lvl1pPr>
              <a:defRPr b="1">
                <a:solidFill>
                  <a:schemeClr val="bg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371600" y="3657600"/>
            <a:ext cx="6400800" cy="15240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5" name="TextBox 4"/>
          <p:cNvSpPr txBox="1"/>
          <p:nvPr userDrawn="1"/>
        </p:nvSpPr>
        <p:spPr>
          <a:xfrm>
            <a:off x="8275320" y="6172200"/>
            <a:ext cx="381000" cy="584775"/>
          </a:xfrm>
          <a:prstGeom prst="rect">
            <a:avLst/>
          </a:prstGeom>
          <a:noFill/>
        </p:spPr>
        <p:txBody>
          <a:bodyPr wrap="square" rtlCol="0">
            <a:spAutoFit/>
          </a:bodyPr>
          <a:lstStyle/>
          <a:p>
            <a:fld id="{CFD79E14-A5CB-4B11-98BD-C2699C7313C6}" type="slidenum">
              <a:rPr lang="en-US" sz="1600" smtClean="0">
                <a:solidFill>
                  <a:schemeClr val="bg1"/>
                </a:solidFill>
              </a:rPr>
              <a:pPr/>
              <a:t>‹#›</a:t>
            </a:fld>
            <a:endParaRPr lang="en-US" sz="1600" dirty="0">
              <a:solidFill>
                <a:schemeClr val="bg1"/>
              </a:solidFill>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219200"/>
            <a:ext cx="8229600" cy="4038601"/>
          </a:xfrm>
        </p:spPr>
        <p:txBody>
          <a:bodyPr/>
          <a:lstStyle>
            <a:lvl1pPr>
              <a:buFont typeface="Wingdings" pitchFamily="2" charset="2"/>
              <a:buChar char="§"/>
              <a:defRPr b="1"/>
            </a:lvl1pPr>
            <a:lvl2pPr>
              <a:defRPr sz="3200"/>
            </a:lvl2pPr>
            <a:lvl3pPr>
              <a:buFont typeface="Wingdings" pitchFamily="2" charset="2"/>
              <a:buChar char="§"/>
              <a:defRPr sz="2800"/>
            </a:lvl3pPr>
            <a:lvl4pPr>
              <a:defRPr sz="2400"/>
            </a:lvl4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p:txBody>
      </p:sp>
      <p:sp>
        <p:nvSpPr>
          <p:cNvPr id="7" name="Title 1"/>
          <p:cNvSpPr>
            <a:spLocks noGrp="1"/>
          </p:cNvSpPr>
          <p:nvPr userDrawn="1">
            <p:ph type="title" hasCustomPrompt="1"/>
          </p:nvPr>
        </p:nvSpPr>
        <p:spPr>
          <a:xfrm>
            <a:off x="1219200" y="76200"/>
            <a:ext cx="8229600" cy="792162"/>
          </a:xfrm>
          <a:prstGeom prst="rect">
            <a:avLst/>
          </a:prstGeom>
        </p:spPr>
        <p:txBody>
          <a:bodyPr/>
          <a:lstStyle>
            <a:lvl1pPr>
              <a:defRPr b="1">
                <a:solidFill>
                  <a:schemeClr val="bg1">
                    <a:lumMod val="95000"/>
                  </a:schemeClr>
                </a:solidFill>
              </a:defRPr>
            </a:lvl1pPr>
          </a:lstStyle>
          <a:p>
            <a:pPr algn="l"/>
            <a:r>
              <a:rPr lang="en-US" dirty="0" smtClean="0">
                <a:solidFill>
                  <a:srgbClr val="0054A4"/>
                </a:solidFill>
              </a:rPr>
              <a:t>Template for pages 1-9</a:t>
            </a:r>
            <a:endParaRPr lang="en-US" dirty="0">
              <a:solidFill>
                <a:srgbClr val="0054A4"/>
              </a:solidFill>
            </a:endParaRPr>
          </a:p>
        </p:txBody>
      </p:sp>
      <p:sp>
        <p:nvSpPr>
          <p:cNvPr id="20" name="TextBox 19"/>
          <p:cNvSpPr txBox="1"/>
          <p:nvPr userDrawn="1"/>
        </p:nvSpPr>
        <p:spPr>
          <a:xfrm>
            <a:off x="8284464" y="6172200"/>
            <a:ext cx="487680" cy="338554"/>
          </a:xfrm>
          <a:prstGeom prst="rect">
            <a:avLst/>
          </a:prstGeom>
          <a:noFill/>
        </p:spPr>
        <p:txBody>
          <a:bodyPr wrap="square" rtlCol="0">
            <a:spAutoFit/>
          </a:bodyPr>
          <a:lstStyle/>
          <a:p>
            <a:fld id="{CFD79E14-A5CB-4B11-98BD-C2699C7313C6}" type="slidenum">
              <a:rPr lang="en-US" sz="1600" smtClean="0">
                <a:solidFill>
                  <a:schemeClr val="bg1"/>
                </a:solidFill>
              </a:rPr>
              <a:pPr/>
              <a:t>‹#›</a:t>
            </a:fld>
            <a:endParaRPr lang="en-US" sz="1600" dirty="0">
              <a:solidFill>
                <a:schemeClr val="bg1"/>
              </a:solidFill>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219200"/>
            <a:ext cx="8229600" cy="4038601"/>
          </a:xfrm>
        </p:spPr>
        <p:txBody>
          <a:bodyPr/>
          <a:lstStyle>
            <a:lvl1pPr>
              <a:buFont typeface="Wingdings" pitchFamily="2" charset="2"/>
              <a:buChar char="§"/>
              <a:defRPr b="1"/>
            </a:lvl1pPr>
            <a:lvl2pPr>
              <a:defRPr sz="3200"/>
            </a:lvl2pPr>
            <a:lvl3pPr>
              <a:buFont typeface="Wingdings" pitchFamily="2" charset="2"/>
              <a:buChar char="§"/>
              <a:defRPr sz="2800"/>
            </a:lvl3pPr>
            <a:lvl4pPr>
              <a:defRPr sz="2400"/>
            </a:lvl4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p:txBody>
      </p:sp>
      <p:sp>
        <p:nvSpPr>
          <p:cNvPr id="7" name="Title 1"/>
          <p:cNvSpPr>
            <a:spLocks noGrp="1"/>
          </p:cNvSpPr>
          <p:nvPr userDrawn="1">
            <p:ph type="title" hasCustomPrompt="1"/>
          </p:nvPr>
        </p:nvSpPr>
        <p:spPr>
          <a:xfrm>
            <a:off x="1219200" y="76200"/>
            <a:ext cx="8229600" cy="792162"/>
          </a:xfrm>
          <a:prstGeom prst="rect">
            <a:avLst/>
          </a:prstGeom>
        </p:spPr>
        <p:txBody>
          <a:bodyPr/>
          <a:lstStyle>
            <a:lvl1pPr>
              <a:defRPr b="1" baseline="0">
                <a:solidFill>
                  <a:schemeClr val="bg1"/>
                </a:solidFill>
              </a:defRPr>
            </a:lvl1pPr>
          </a:lstStyle>
          <a:p>
            <a:pPr algn="l"/>
            <a:r>
              <a:rPr lang="en-US" dirty="0" smtClean="0">
                <a:solidFill>
                  <a:srgbClr val="0054A4"/>
                </a:solidFill>
              </a:rPr>
              <a:t>Template for pages 10 and up</a:t>
            </a:r>
            <a:endParaRPr lang="en-US" dirty="0">
              <a:solidFill>
                <a:srgbClr val="0054A4"/>
              </a:solidFill>
            </a:endParaRPr>
          </a:p>
        </p:txBody>
      </p:sp>
      <p:sp>
        <p:nvSpPr>
          <p:cNvPr id="5" name="TextBox 4"/>
          <p:cNvSpPr txBox="1"/>
          <p:nvPr userDrawn="1"/>
        </p:nvSpPr>
        <p:spPr>
          <a:xfrm>
            <a:off x="8211312" y="6172200"/>
            <a:ext cx="487680" cy="338554"/>
          </a:xfrm>
          <a:prstGeom prst="rect">
            <a:avLst/>
          </a:prstGeom>
          <a:noFill/>
        </p:spPr>
        <p:txBody>
          <a:bodyPr wrap="square" rtlCol="0">
            <a:spAutoFit/>
          </a:bodyPr>
          <a:lstStyle/>
          <a:p>
            <a:fld id="{CFD79E14-A5CB-4B11-98BD-C2699C7313C6}" type="slidenum">
              <a:rPr lang="en-US" sz="1600" smtClean="0">
                <a:solidFill>
                  <a:schemeClr val="bg1"/>
                </a:solidFill>
              </a:rPr>
              <a:pPr/>
              <a:t>‹#›</a:t>
            </a:fld>
            <a:endParaRPr lang="en-US" sz="1600" dirty="0">
              <a:solidFill>
                <a:schemeClr val="bg1"/>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image" Target="../media/image1.png"/><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pic>
        <p:nvPicPr>
          <p:cNvPr id="2" name="Picture 1" descr="wc_strat_powerpoint-r1-01.png"/>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6" r:id="rId3"/>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457200" y="4953000"/>
            <a:ext cx="8305800" cy="1066800"/>
          </a:xfrm>
        </p:spPr>
        <p:txBody>
          <a:bodyPr>
            <a:normAutofit/>
          </a:bodyPr>
          <a:lstStyle/>
          <a:p>
            <a:r>
              <a:rPr lang="en-US" sz="2800" b="1" dirty="0">
                <a:solidFill>
                  <a:schemeClr val="tx1"/>
                </a:solidFill>
              </a:rPr>
              <a:t>Washoe County Board of Adjustment </a:t>
            </a:r>
          </a:p>
          <a:p>
            <a:pPr>
              <a:spcBef>
                <a:spcPts val="0"/>
              </a:spcBef>
            </a:pPr>
            <a:r>
              <a:rPr lang="en-US" sz="2400" b="1" i="1" dirty="0" smtClean="0">
                <a:solidFill>
                  <a:schemeClr val="tx1"/>
                </a:solidFill>
              </a:rPr>
              <a:t>October 3, 2019</a:t>
            </a:r>
          </a:p>
        </p:txBody>
      </p:sp>
      <p:sp>
        <p:nvSpPr>
          <p:cNvPr id="4" name="Title 3"/>
          <p:cNvSpPr>
            <a:spLocks noGrp="1"/>
          </p:cNvSpPr>
          <p:nvPr>
            <p:ph type="ctrTitle"/>
          </p:nvPr>
        </p:nvSpPr>
        <p:spPr>
          <a:xfrm>
            <a:off x="304800" y="76200"/>
            <a:ext cx="8839200" cy="838200"/>
          </a:xfrm>
        </p:spPr>
        <p:txBody>
          <a:bodyPr/>
          <a:lstStyle/>
          <a:p>
            <a:r>
              <a:rPr lang="en-US" sz="4000" dirty="0" smtClean="0">
                <a:solidFill>
                  <a:schemeClr val="tx1"/>
                </a:solidFill>
              </a:rPr>
              <a:t>WSUP19-0018 Foothill Storage</a:t>
            </a:r>
            <a:endParaRPr lang="en-US" sz="4000" dirty="0">
              <a:solidFill>
                <a:schemeClr val="tx1"/>
              </a:solidFill>
            </a:endParaRPr>
          </a:p>
        </p:txBody>
      </p:sp>
      <p:pic>
        <p:nvPicPr>
          <p:cNvPr id="7" name="Picture 6" descr="P:\Community Development Department\Boards and Commissions\Board of Adjustment\BOA Cases\2019 Cases\WSUP19-0018 Foothill Storage\Photo\IMG_1166.JPG"/>
          <p:cNvPicPr/>
          <p:nvPr/>
        </p:nvPicPr>
        <p:blipFill rotWithShape="1">
          <a:blip r:embed="rId2" cstate="print">
            <a:extLst>
              <a:ext uri="{28A0092B-C50C-407E-A947-70E740481C1C}">
                <a14:useLocalDpi xmlns:a14="http://schemas.microsoft.com/office/drawing/2010/main" val="0"/>
              </a:ext>
            </a:extLst>
          </a:blip>
          <a:srcRect t="10944" b="33926"/>
          <a:stretch/>
        </p:blipFill>
        <p:spPr bwMode="auto">
          <a:xfrm>
            <a:off x="533400" y="990600"/>
            <a:ext cx="8077200" cy="4038600"/>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55660059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9200" y="76200"/>
            <a:ext cx="7848600" cy="792162"/>
          </a:xfrm>
        </p:spPr>
        <p:txBody>
          <a:bodyPr/>
          <a:lstStyle/>
          <a:p>
            <a:r>
              <a:rPr lang="en-US" dirty="0" smtClean="0"/>
              <a:t>Request</a:t>
            </a:r>
            <a:endParaRPr lang="en-US" dirty="0"/>
          </a:p>
        </p:txBody>
      </p:sp>
      <p:sp>
        <p:nvSpPr>
          <p:cNvPr id="4" name="Content Placeholder 3"/>
          <p:cNvSpPr>
            <a:spLocks noGrp="1"/>
          </p:cNvSpPr>
          <p:nvPr>
            <p:ph idx="1"/>
          </p:nvPr>
        </p:nvSpPr>
        <p:spPr>
          <a:xfrm>
            <a:off x="228600" y="1066800"/>
            <a:ext cx="8915400" cy="4724400"/>
          </a:xfrm>
        </p:spPr>
        <p:txBody>
          <a:bodyPr>
            <a:normAutofit/>
          </a:bodyPr>
          <a:lstStyle/>
          <a:p>
            <a:r>
              <a:rPr lang="en-US" dirty="0"/>
              <a:t>The </a:t>
            </a:r>
            <a:r>
              <a:rPr lang="en-US" dirty="0" smtClean="0"/>
              <a:t>request is for a </a:t>
            </a:r>
            <a:r>
              <a:rPr lang="en-US" dirty="0"/>
              <a:t>special use permit </a:t>
            </a:r>
            <a:r>
              <a:rPr lang="en-US" dirty="0" smtClean="0"/>
              <a:t>(SUP) to </a:t>
            </a:r>
            <a:r>
              <a:rPr lang="en-US" dirty="0"/>
              <a:t>allow for </a:t>
            </a:r>
            <a:r>
              <a:rPr lang="en-US" dirty="0" smtClean="0"/>
              <a:t>the use </a:t>
            </a:r>
            <a:r>
              <a:rPr lang="en-US" dirty="0"/>
              <a:t>of </a:t>
            </a:r>
            <a:r>
              <a:rPr lang="en-US" dirty="0" smtClean="0"/>
              <a:t>storage of operable vehicles at 1525 Geiger Grade</a:t>
            </a:r>
          </a:p>
          <a:p>
            <a:r>
              <a:rPr lang="en-US" dirty="0" smtClean="0"/>
              <a:t>The applicant is also asking to modify the parking standards and not pave the area where the vehicles are stored</a:t>
            </a:r>
          </a:p>
          <a:p>
            <a:pPr marL="0" indent="0">
              <a:buNone/>
            </a:pPr>
            <a:endParaRPr lang="en-US" dirty="0"/>
          </a:p>
        </p:txBody>
      </p:sp>
      <p:sp>
        <p:nvSpPr>
          <p:cNvPr id="5"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2" name="Rectangle 7"/>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110852940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endParaRPr lang="en-US" dirty="0"/>
          </a:p>
        </p:txBody>
      </p:sp>
      <p:pic>
        <p:nvPicPr>
          <p:cNvPr id="2050"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219200" y="152400"/>
            <a:ext cx="7175604" cy="6172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Rectangular Callout 3"/>
          <p:cNvSpPr/>
          <p:nvPr/>
        </p:nvSpPr>
        <p:spPr>
          <a:xfrm>
            <a:off x="6629400" y="1981200"/>
            <a:ext cx="914400" cy="612648"/>
          </a:xfrm>
          <a:prstGeom prst="wedgeRectCallout">
            <a:avLst>
              <a:gd name="adj1" fmla="val -126041"/>
              <a:gd name="adj2" fmla="val 160448"/>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Project Site</a:t>
            </a:r>
            <a:endParaRPr lang="en-US" dirty="0"/>
          </a:p>
        </p:txBody>
      </p:sp>
    </p:spTree>
    <p:extLst>
      <p:ext uri="{BB962C8B-B14F-4D97-AF65-F5344CB8AC3E}">
        <p14:creationId xmlns:p14="http://schemas.microsoft.com/office/powerpoint/2010/main" val="37636267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219200"/>
            <a:ext cx="8458200" cy="4419600"/>
          </a:xfrm>
        </p:spPr>
        <p:txBody>
          <a:bodyPr>
            <a:normAutofit/>
          </a:bodyPr>
          <a:lstStyle/>
          <a:p>
            <a:r>
              <a:rPr lang="en-US" dirty="0" smtClean="0"/>
              <a:t>The property has a regulatory zoning of General Commercial (GC)</a:t>
            </a:r>
          </a:p>
          <a:p>
            <a:r>
              <a:rPr lang="en-US" dirty="0"/>
              <a:t>The parcels </a:t>
            </a:r>
            <a:r>
              <a:rPr lang="en-US" dirty="0" smtClean="0"/>
              <a:t>to </a:t>
            </a:r>
            <a:r>
              <a:rPr lang="en-US" dirty="0"/>
              <a:t>the east and west of the site have regulatory zoning of General Commercial (GC</a:t>
            </a:r>
            <a:r>
              <a:rPr lang="en-US" dirty="0" smtClean="0"/>
              <a:t>)</a:t>
            </a:r>
          </a:p>
          <a:p>
            <a:r>
              <a:rPr lang="en-US" dirty="0" smtClean="0"/>
              <a:t>The </a:t>
            </a:r>
            <a:r>
              <a:rPr lang="en-US" dirty="0"/>
              <a:t>parcels north and south of the site have regulatory zoning of Medium Density Suburban (MDS)</a:t>
            </a:r>
          </a:p>
        </p:txBody>
      </p:sp>
      <p:sp>
        <p:nvSpPr>
          <p:cNvPr id="3" name="Title 2"/>
          <p:cNvSpPr>
            <a:spLocks noGrp="1"/>
          </p:cNvSpPr>
          <p:nvPr>
            <p:ph type="title"/>
          </p:nvPr>
        </p:nvSpPr>
        <p:spPr/>
        <p:txBody>
          <a:bodyPr/>
          <a:lstStyle/>
          <a:p>
            <a:r>
              <a:rPr lang="en-US" dirty="0" smtClean="0"/>
              <a:t>Background</a:t>
            </a:r>
            <a:endParaRPr lang="en-US" dirty="0"/>
          </a:p>
        </p:txBody>
      </p:sp>
    </p:spTree>
    <p:extLst>
      <p:ext uri="{BB962C8B-B14F-4D97-AF65-F5344CB8AC3E}">
        <p14:creationId xmlns:p14="http://schemas.microsoft.com/office/powerpoint/2010/main" val="300005877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0" y="1219200"/>
            <a:ext cx="9144000" cy="4572000"/>
          </a:xfrm>
        </p:spPr>
        <p:txBody>
          <a:bodyPr>
            <a:normAutofit/>
          </a:bodyPr>
          <a:lstStyle/>
          <a:p>
            <a:r>
              <a:rPr lang="en-US" dirty="0"/>
              <a:t>The applicant has an existing licensed business </a:t>
            </a:r>
            <a:r>
              <a:rPr lang="en-US" dirty="0" smtClean="0"/>
              <a:t>for the storage </a:t>
            </a:r>
            <a:r>
              <a:rPr lang="en-US" dirty="0"/>
              <a:t>of operable vehicles </a:t>
            </a:r>
            <a:r>
              <a:rPr lang="en-US" dirty="0" smtClean="0"/>
              <a:t>on </a:t>
            </a:r>
            <a:r>
              <a:rPr lang="en-US" dirty="0"/>
              <a:t>the adjacent parcel APN: 017-051-05, 1545 Geiger </a:t>
            </a:r>
            <a:r>
              <a:rPr lang="en-US" dirty="0" smtClean="0"/>
              <a:t>Grade</a:t>
            </a:r>
          </a:p>
          <a:p>
            <a:r>
              <a:rPr lang="en-US" dirty="0" smtClean="0"/>
              <a:t>The applicant is doing business at 1524 Geiger Grade and there is a current code case on the property</a:t>
            </a:r>
          </a:p>
          <a:p>
            <a:r>
              <a:rPr lang="en-US" dirty="0" smtClean="0"/>
              <a:t>The approval of the SUP will allow the property owner to apply for a business license</a:t>
            </a:r>
          </a:p>
          <a:p>
            <a:endParaRPr lang="en-US" dirty="0"/>
          </a:p>
        </p:txBody>
      </p:sp>
      <p:sp>
        <p:nvSpPr>
          <p:cNvPr id="3" name="Title 2"/>
          <p:cNvSpPr>
            <a:spLocks noGrp="1"/>
          </p:cNvSpPr>
          <p:nvPr>
            <p:ph type="title"/>
          </p:nvPr>
        </p:nvSpPr>
        <p:spPr/>
        <p:txBody>
          <a:bodyPr/>
          <a:lstStyle/>
          <a:p>
            <a:r>
              <a:rPr lang="en-US" dirty="0" smtClean="0"/>
              <a:t>Background </a:t>
            </a:r>
            <a:endParaRPr lang="en-US" dirty="0"/>
          </a:p>
        </p:txBody>
      </p:sp>
    </p:spTree>
    <p:extLst>
      <p:ext uri="{BB962C8B-B14F-4D97-AF65-F5344CB8AC3E}">
        <p14:creationId xmlns:p14="http://schemas.microsoft.com/office/powerpoint/2010/main" val="204992825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endParaRPr lang="en-US" dirty="0"/>
          </a:p>
        </p:txBody>
      </p:sp>
      <p:pic>
        <p:nvPicPr>
          <p:cNvPr id="4" name="Picture 2"/>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t="1101" b="983"/>
          <a:stretch/>
        </p:blipFill>
        <p:spPr bwMode="auto">
          <a:xfrm>
            <a:off x="1371600" y="19050"/>
            <a:ext cx="6765651"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64969909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52400" y="1219200"/>
            <a:ext cx="8915400" cy="4572000"/>
          </a:xfrm>
        </p:spPr>
        <p:txBody>
          <a:bodyPr>
            <a:normAutofit fontScale="92500" lnSpcReduction="10000"/>
          </a:bodyPr>
          <a:lstStyle/>
          <a:p>
            <a:r>
              <a:rPr lang="en-US" dirty="0" smtClean="0"/>
              <a:t>The applicant is proposing to have 40 spaces </a:t>
            </a:r>
          </a:p>
          <a:p>
            <a:r>
              <a:rPr lang="en-US" dirty="0" smtClean="0"/>
              <a:t>That the site has stated that 9,500 sq. ft. of the 43,393 sq. ft. site is landscaped , which meet the 20% requirement </a:t>
            </a:r>
          </a:p>
          <a:p>
            <a:r>
              <a:rPr lang="en-US" dirty="0" smtClean="0"/>
              <a:t>The applicant is requesting to continue to use King Lane as the entrance to the site and exit on Geiger Grade</a:t>
            </a:r>
          </a:p>
          <a:p>
            <a:r>
              <a:rPr lang="en-US" dirty="0"/>
              <a:t>King Lane </a:t>
            </a:r>
            <a:r>
              <a:rPr lang="en-US" dirty="0" smtClean="0"/>
              <a:t>is a dirt road and considered an unimproved </a:t>
            </a:r>
            <a:r>
              <a:rPr lang="en-US" dirty="0"/>
              <a:t>access easement and the County has not accepted the roadway</a:t>
            </a:r>
          </a:p>
        </p:txBody>
      </p:sp>
      <p:sp>
        <p:nvSpPr>
          <p:cNvPr id="3" name="Title 2"/>
          <p:cNvSpPr>
            <a:spLocks noGrp="1"/>
          </p:cNvSpPr>
          <p:nvPr>
            <p:ph type="title"/>
          </p:nvPr>
        </p:nvSpPr>
        <p:spPr>
          <a:xfrm>
            <a:off x="1219200" y="76200"/>
            <a:ext cx="7543800" cy="762000"/>
          </a:xfrm>
        </p:spPr>
        <p:txBody>
          <a:bodyPr/>
          <a:lstStyle/>
          <a:p>
            <a:r>
              <a:rPr lang="en-US" dirty="0" smtClean="0"/>
              <a:t>Analysis</a:t>
            </a:r>
            <a:endParaRPr lang="en-US" dirty="0"/>
          </a:p>
        </p:txBody>
      </p:sp>
    </p:spTree>
    <p:extLst>
      <p:ext uri="{BB962C8B-B14F-4D97-AF65-F5344CB8AC3E}">
        <p14:creationId xmlns:p14="http://schemas.microsoft.com/office/powerpoint/2010/main" val="264590014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228600" y="1219200"/>
            <a:ext cx="8458200" cy="4724400"/>
          </a:xfrm>
        </p:spPr>
        <p:txBody>
          <a:bodyPr>
            <a:normAutofit/>
          </a:bodyPr>
          <a:lstStyle/>
          <a:p>
            <a:r>
              <a:rPr lang="en-US" dirty="0" smtClean="0"/>
              <a:t>Staff is recommending that the site be access from Geiger Grade and that King Lane is gated as a secondary access </a:t>
            </a:r>
          </a:p>
          <a:p>
            <a:r>
              <a:rPr lang="en-US" dirty="0" smtClean="0"/>
              <a:t>Or the applicant </a:t>
            </a:r>
            <a:r>
              <a:rPr lang="en-US" dirty="0"/>
              <a:t>will need to meet to minimum public or private street standards in accordance with Article 110. 436 Street Design Standards </a:t>
            </a:r>
            <a:r>
              <a:rPr lang="en-US" dirty="0" smtClean="0"/>
              <a:t>to use King Lane for access</a:t>
            </a:r>
            <a:endParaRPr lang="en-US" dirty="0"/>
          </a:p>
        </p:txBody>
      </p:sp>
      <p:sp>
        <p:nvSpPr>
          <p:cNvPr id="3" name="Title 2"/>
          <p:cNvSpPr>
            <a:spLocks noGrp="1"/>
          </p:cNvSpPr>
          <p:nvPr>
            <p:ph type="title"/>
          </p:nvPr>
        </p:nvSpPr>
        <p:spPr/>
        <p:txBody>
          <a:bodyPr/>
          <a:lstStyle/>
          <a:p>
            <a:r>
              <a:rPr lang="en-US" dirty="0" smtClean="0"/>
              <a:t>Analysis</a:t>
            </a:r>
            <a:endParaRPr lang="en-US" dirty="0"/>
          </a:p>
        </p:txBody>
      </p:sp>
    </p:spTree>
    <p:extLst>
      <p:ext uri="{BB962C8B-B14F-4D97-AF65-F5344CB8AC3E}">
        <p14:creationId xmlns:p14="http://schemas.microsoft.com/office/powerpoint/2010/main" val="76321162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fontScale="92500" lnSpcReduction="10000"/>
          </a:bodyPr>
          <a:lstStyle/>
          <a:p>
            <a:r>
              <a:rPr lang="en-US" dirty="0" smtClean="0"/>
              <a:t>The applicant is requesting to </a:t>
            </a:r>
            <a:r>
              <a:rPr lang="en-US" dirty="0"/>
              <a:t>modify </a:t>
            </a:r>
            <a:r>
              <a:rPr lang="en-US" dirty="0" smtClean="0"/>
              <a:t>the parking </a:t>
            </a:r>
            <a:r>
              <a:rPr lang="en-US" dirty="0"/>
              <a:t>requirement WCC </a:t>
            </a:r>
            <a:r>
              <a:rPr lang="en-US" dirty="0" smtClean="0"/>
              <a:t>110.410.25(e) and not pave the site but use a gravel material where vehicles are stored </a:t>
            </a:r>
          </a:p>
          <a:p>
            <a:r>
              <a:rPr lang="en-US" dirty="0" smtClean="0"/>
              <a:t>Staff is recommending </a:t>
            </a:r>
            <a:r>
              <a:rPr lang="en-US" dirty="0"/>
              <a:t>that </a:t>
            </a:r>
            <a:r>
              <a:rPr lang="en-US" dirty="0" smtClean="0"/>
              <a:t>all </a:t>
            </a:r>
            <a:r>
              <a:rPr lang="en-US" dirty="0"/>
              <a:t>driveways and </a:t>
            </a:r>
            <a:r>
              <a:rPr lang="en-US" dirty="0" smtClean="0"/>
              <a:t>roadways </a:t>
            </a:r>
            <a:r>
              <a:rPr lang="en-US" dirty="0"/>
              <a:t>on the site </a:t>
            </a:r>
            <a:r>
              <a:rPr lang="en-US" dirty="0" smtClean="0"/>
              <a:t>be paved and where vehicles are stored with </a:t>
            </a:r>
            <a:r>
              <a:rPr lang="en-US" dirty="0"/>
              <a:t>engines </a:t>
            </a:r>
            <a:r>
              <a:rPr lang="en-US" dirty="0" smtClean="0"/>
              <a:t>the parking spaces be paved and </a:t>
            </a:r>
            <a:r>
              <a:rPr lang="en-US" dirty="0"/>
              <a:t>other </a:t>
            </a:r>
            <a:r>
              <a:rPr lang="en-US" dirty="0" smtClean="0"/>
              <a:t>parking </a:t>
            </a:r>
            <a:r>
              <a:rPr lang="en-US" dirty="0"/>
              <a:t>spaces may be </a:t>
            </a:r>
            <a:r>
              <a:rPr lang="en-US" dirty="0" smtClean="0"/>
              <a:t>graveled</a:t>
            </a:r>
            <a:endParaRPr lang="en-US" dirty="0"/>
          </a:p>
        </p:txBody>
      </p:sp>
      <p:sp>
        <p:nvSpPr>
          <p:cNvPr id="3" name="Title 2"/>
          <p:cNvSpPr>
            <a:spLocks noGrp="1"/>
          </p:cNvSpPr>
          <p:nvPr>
            <p:ph type="title"/>
          </p:nvPr>
        </p:nvSpPr>
        <p:spPr/>
        <p:txBody>
          <a:bodyPr/>
          <a:lstStyle/>
          <a:p>
            <a:r>
              <a:rPr lang="en-US" dirty="0" smtClean="0"/>
              <a:t>Analysis</a:t>
            </a:r>
            <a:endParaRPr lang="en-US" dirty="0"/>
          </a:p>
        </p:txBody>
      </p:sp>
    </p:spTree>
    <p:extLst>
      <p:ext uri="{BB962C8B-B14F-4D97-AF65-F5344CB8AC3E}">
        <p14:creationId xmlns:p14="http://schemas.microsoft.com/office/powerpoint/2010/main" val="228344355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9200" y="76200"/>
            <a:ext cx="7239000" cy="838200"/>
          </a:xfrm>
        </p:spPr>
        <p:txBody>
          <a:bodyPr/>
          <a:lstStyle/>
          <a:p>
            <a:r>
              <a:rPr lang="en-US" dirty="0" smtClean="0"/>
              <a:t>Public Notice &amp; CAB</a:t>
            </a:r>
            <a:endParaRPr lang="en-US" dirty="0"/>
          </a:p>
        </p:txBody>
      </p:sp>
      <p:sp>
        <p:nvSpPr>
          <p:cNvPr id="4" name="Content Placeholder 3"/>
          <p:cNvSpPr>
            <a:spLocks noGrp="1"/>
          </p:cNvSpPr>
          <p:nvPr>
            <p:ph idx="1"/>
          </p:nvPr>
        </p:nvSpPr>
        <p:spPr/>
        <p:txBody>
          <a:bodyPr>
            <a:normAutofit/>
          </a:bodyPr>
          <a:lstStyle/>
          <a:p>
            <a:r>
              <a:rPr lang="en-US" dirty="0"/>
              <a:t>Public notice was sent to </a:t>
            </a:r>
            <a:r>
              <a:rPr lang="en-US" dirty="0" smtClean="0"/>
              <a:t>parcels </a:t>
            </a:r>
            <a:r>
              <a:rPr lang="en-US" dirty="0"/>
              <a:t>within </a:t>
            </a:r>
            <a:r>
              <a:rPr lang="en-US" dirty="0" smtClean="0"/>
              <a:t>500 </a:t>
            </a:r>
            <a:r>
              <a:rPr lang="en-US" dirty="0"/>
              <a:t>feet from the site</a:t>
            </a:r>
          </a:p>
          <a:p>
            <a:r>
              <a:rPr lang="en-US" dirty="0" smtClean="0"/>
              <a:t>The South Truckee Meadows/Washoe Valley CAB reviewed the application on September 5, 2019 and recommended to approve the application</a:t>
            </a:r>
          </a:p>
          <a:p>
            <a:endParaRPr lang="en-US" dirty="0"/>
          </a:p>
        </p:txBody>
      </p:sp>
    </p:spTree>
    <p:extLst>
      <p:ext uri="{BB962C8B-B14F-4D97-AF65-F5344CB8AC3E}">
        <p14:creationId xmlns:p14="http://schemas.microsoft.com/office/powerpoint/2010/main" val="340672027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9200" y="76200"/>
            <a:ext cx="7239000" cy="838200"/>
          </a:xfrm>
        </p:spPr>
        <p:txBody>
          <a:bodyPr/>
          <a:lstStyle/>
          <a:p>
            <a:r>
              <a:rPr lang="en-US" dirty="0" smtClean="0"/>
              <a:t>Reviewing Agencies</a:t>
            </a:r>
            <a:endParaRPr lang="en-US" dirty="0"/>
          </a:p>
        </p:txBody>
      </p:sp>
      <p:sp>
        <p:nvSpPr>
          <p:cNvPr id="4" name="Content Placeholder 3"/>
          <p:cNvSpPr>
            <a:spLocks noGrp="1"/>
          </p:cNvSpPr>
          <p:nvPr>
            <p:ph idx="1"/>
          </p:nvPr>
        </p:nvSpPr>
        <p:spPr>
          <a:xfrm>
            <a:off x="457200" y="1219200"/>
            <a:ext cx="8458200" cy="4572000"/>
          </a:xfrm>
        </p:spPr>
        <p:txBody>
          <a:bodyPr>
            <a:normAutofit/>
          </a:bodyPr>
          <a:lstStyle/>
          <a:p>
            <a:r>
              <a:rPr lang="en-US" sz="3600" dirty="0"/>
              <a:t>Various agencies reviewed  the application, their comments are included in the staff report</a:t>
            </a:r>
          </a:p>
          <a:p>
            <a:r>
              <a:rPr lang="en-US" sz="3600" dirty="0"/>
              <a:t>Agencies with conditions, are included in the Conditions of Approval</a:t>
            </a:r>
          </a:p>
        </p:txBody>
      </p:sp>
    </p:spTree>
    <p:extLst>
      <p:ext uri="{BB962C8B-B14F-4D97-AF65-F5344CB8AC3E}">
        <p14:creationId xmlns:p14="http://schemas.microsoft.com/office/powerpoint/2010/main" val="208388632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990600" y="76200"/>
            <a:ext cx="7848600" cy="838200"/>
          </a:xfrm>
        </p:spPr>
        <p:txBody>
          <a:bodyPr/>
          <a:lstStyle/>
          <a:p>
            <a:r>
              <a:rPr lang="en-US" dirty="0" smtClean="0"/>
              <a:t>Findings</a:t>
            </a:r>
            <a:endParaRPr lang="en-US" dirty="0"/>
          </a:p>
        </p:txBody>
      </p:sp>
      <p:sp>
        <p:nvSpPr>
          <p:cNvPr id="4" name="Content Placeholder 3"/>
          <p:cNvSpPr>
            <a:spLocks noGrp="1"/>
          </p:cNvSpPr>
          <p:nvPr>
            <p:ph idx="1"/>
          </p:nvPr>
        </p:nvSpPr>
        <p:spPr>
          <a:xfrm>
            <a:off x="457200" y="1066800"/>
            <a:ext cx="8229600" cy="4800600"/>
          </a:xfrm>
        </p:spPr>
        <p:txBody>
          <a:bodyPr>
            <a:noAutofit/>
          </a:bodyPr>
          <a:lstStyle/>
          <a:p>
            <a:pPr marL="0" indent="0" fontAlgn="base" hangingPunct="0">
              <a:buNone/>
            </a:pPr>
            <a:r>
              <a:rPr lang="en-US" sz="4000" dirty="0"/>
              <a:t>1.	</a:t>
            </a:r>
            <a:r>
              <a:rPr lang="en-US" sz="3600" dirty="0"/>
              <a:t>Consistency. </a:t>
            </a:r>
            <a:endParaRPr lang="en-US" sz="3600" dirty="0" smtClean="0"/>
          </a:p>
          <a:p>
            <a:pPr marL="0" indent="0" fontAlgn="base" hangingPunct="0">
              <a:buNone/>
            </a:pPr>
            <a:r>
              <a:rPr lang="en-US" sz="3600" dirty="0" smtClean="0"/>
              <a:t>2</a:t>
            </a:r>
            <a:r>
              <a:rPr lang="en-US" sz="3600" dirty="0"/>
              <a:t>.	Improvements</a:t>
            </a:r>
            <a:r>
              <a:rPr lang="en-US" sz="3600" dirty="0" smtClean="0"/>
              <a:t>.</a:t>
            </a:r>
          </a:p>
          <a:p>
            <a:pPr marL="0" indent="0" fontAlgn="base" hangingPunct="0">
              <a:buNone/>
            </a:pPr>
            <a:r>
              <a:rPr lang="en-US" sz="3600" dirty="0" smtClean="0"/>
              <a:t> 3</a:t>
            </a:r>
            <a:r>
              <a:rPr lang="en-US" sz="3600" dirty="0"/>
              <a:t>.	Site Suitability. </a:t>
            </a:r>
            <a:endParaRPr lang="en-US" sz="3600" dirty="0" smtClean="0"/>
          </a:p>
          <a:p>
            <a:pPr marL="0" indent="0" fontAlgn="base" hangingPunct="0">
              <a:buNone/>
            </a:pPr>
            <a:r>
              <a:rPr lang="en-US" sz="3600" dirty="0" smtClean="0"/>
              <a:t>4</a:t>
            </a:r>
            <a:r>
              <a:rPr lang="en-US" sz="3600" dirty="0"/>
              <a:t>.	Issuance Not Detrimental. </a:t>
            </a:r>
            <a:endParaRPr lang="en-US" sz="3600" dirty="0" smtClean="0"/>
          </a:p>
          <a:p>
            <a:pPr marL="742950" indent="-742950" fontAlgn="base" hangingPunct="0">
              <a:buAutoNum type="arabicPeriod" startAt="5"/>
            </a:pPr>
            <a:r>
              <a:rPr lang="en-US" sz="3600" dirty="0" smtClean="0"/>
              <a:t>Effect </a:t>
            </a:r>
            <a:r>
              <a:rPr lang="en-US" sz="3600" dirty="0"/>
              <a:t>on a Military Installation. </a:t>
            </a:r>
            <a:endParaRPr lang="en-US" sz="3600" dirty="0" smtClean="0"/>
          </a:p>
          <a:p>
            <a:pPr marL="0" indent="0" fontAlgn="base" hangingPunct="0">
              <a:buNone/>
            </a:pPr>
            <a:r>
              <a:rPr lang="en-US" sz="3600" dirty="0" smtClean="0"/>
              <a:t>Staff </a:t>
            </a:r>
            <a:r>
              <a:rPr lang="en-US" sz="3600" dirty="0"/>
              <a:t>is able to make all </a:t>
            </a:r>
            <a:r>
              <a:rPr lang="en-US" sz="3600" dirty="0" smtClean="0"/>
              <a:t>the required </a:t>
            </a:r>
            <a:r>
              <a:rPr lang="en-US" sz="3600" dirty="0"/>
              <a:t>findings, as detailed in the </a:t>
            </a:r>
            <a:r>
              <a:rPr lang="en-US" sz="3600" dirty="0" smtClean="0"/>
              <a:t>staff report</a:t>
            </a:r>
            <a:endParaRPr lang="en-US" sz="3600" dirty="0"/>
          </a:p>
        </p:txBody>
      </p:sp>
    </p:spTree>
    <p:extLst>
      <p:ext uri="{BB962C8B-B14F-4D97-AF65-F5344CB8AC3E}">
        <p14:creationId xmlns:p14="http://schemas.microsoft.com/office/powerpoint/2010/main" val="127209141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9200" y="76200"/>
            <a:ext cx="7924800" cy="792162"/>
          </a:xfrm>
        </p:spPr>
        <p:txBody>
          <a:bodyPr/>
          <a:lstStyle/>
          <a:p>
            <a:r>
              <a:rPr lang="en-US" dirty="0" smtClean="0"/>
              <a:t>Special Use Motion</a:t>
            </a:r>
            <a:endParaRPr lang="en-US" dirty="0"/>
          </a:p>
        </p:txBody>
      </p:sp>
      <p:sp>
        <p:nvSpPr>
          <p:cNvPr id="4" name="Content Placeholder 3"/>
          <p:cNvSpPr>
            <a:spLocks noGrp="1"/>
          </p:cNvSpPr>
          <p:nvPr>
            <p:ph idx="1"/>
          </p:nvPr>
        </p:nvSpPr>
        <p:spPr>
          <a:xfrm>
            <a:off x="228600" y="1066800"/>
            <a:ext cx="8534400" cy="4724400"/>
          </a:xfrm>
        </p:spPr>
        <p:txBody>
          <a:bodyPr>
            <a:normAutofit fontScale="92500"/>
          </a:bodyPr>
          <a:lstStyle/>
          <a:p>
            <a:pPr marL="0" indent="0">
              <a:lnSpc>
                <a:spcPct val="120000"/>
              </a:lnSpc>
              <a:buNone/>
            </a:pPr>
            <a:r>
              <a:rPr lang="en-US" dirty="0"/>
              <a:t>I move that, after giving reasoned consideration to the information contained in the staff report and information received during the public hearing, the Washoe County Board of Adjustment approve with conditions Special Use Permit Case Number WSUP19-0018 for Mark &amp; Melanie Hain, having made all five findings in accordance with Washoe County Code Section 110.810.30</a:t>
            </a:r>
          </a:p>
        </p:txBody>
      </p:sp>
    </p:spTree>
    <p:extLst>
      <p:ext uri="{BB962C8B-B14F-4D97-AF65-F5344CB8AC3E}">
        <p14:creationId xmlns:p14="http://schemas.microsoft.com/office/powerpoint/2010/main" val="3855694812"/>
      </p:ext>
    </p:extLst>
  </p:cSld>
  <p:clrMapOvr>
    <a:masterClrMapping/>
  </p:clrMapOvr>
</p:sld>
</file>

<file path=ppt/theme/theme1.xml><?xml version="1.0" encoding="utf-8"?>
<a:theme xmlns:a="http://schemas.openxmlformats.org/drawingml/2006/main" name="PowerPoint_Template_2015">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ct:contentTypeSchema xmlns:ct="http://schemas.microsoft.com/office/2006/metadata/contentType" xmlns:ma="http://schemas.microsoft.com/office/2006/metadata/properties/metaAttributes" ct:_="" ma:_="" ma:contentTypeName="Image" ma:contentTypeID="0x0101009148F5A04DDD49CBA7127AADA5FB792B00AADE34325A8B49CDA8BB4DB53328F21400246D64375472D84BA13220883A134206" ma:contentTypeVersion="1" ma:contentTypeDescription="Upload an image." ma:contentTypeScope="" ma:versionID="2e55dbcb3e0b3cd6523d10bed63eb2c6">
  <xsd:schema xmlns:xsd="http://www.w3.org/2001/XMLSchema" xmlns:xs="http://www.w3.org/2001/XMLSchema" xmlns:p="http://schemas.microsoft.com/office/2006/metadata/properties" xmlns:ns1="http://schemas.microsoft.com/sharepoint/v3" xmlns:ns2="CEA9126C-A9B1-4F4A-855C-DD0F845697D2" xmlns:ns3="http://schemas.microsoft.com/sharepoint/v3/fields" xmlns:ns4="a94d8b85-37e1-4d17-8d55-8b7d207932bb" targetNamespace="http://schemas.microsoft.com/office/2006/metadata/properties" ma:root="true" ma:fieldsID="ee4acf4b2b82c25fb306546ca24d2aa9" ns1:_="" ns2:_="" ns3:_="" ns4:_="">
    <xsd:import namespace="http://schemas.microsoft.com/sharepoint/v3"/>
    <xsd:import namespace="CEA9126C-A9B1-4F4A-855C-DD0F845697D2"/>
    <xsd:import namespace="http://schemas.microsoft.com/sharepoint/v3/fields"/>
    <xsd:import namespace="a94d8b85-37e1-4d17-8d55-8b7d207932bb"/>
    <xsd:element name="properties">
      <xsd:complexType>
        <xsd:sequence>
          <xsd:element name="documentManagement">
            <xsd:complexType>
              <xsd:all>
                <xsd:element ref="ns1:FileRef" minOccurs="0"/>
                <xsd:element ref="ns1:File_x0020_Type" minOccurs="0"/>
                <xsd:element ref="ns1:HTML_x0020_File_x0020_Type" minOccurs="0"/>
                <xsd:element ref="ns1:FSObjType" minOccurs="0"/>
                <xsd:element ref="ns2:ThumbnailExists" minOccurs="0"/>
                <xsd:element ref="ns2:PreviewExists" minOccurs="0"/>
                <xsd:element ref="ns2:ImageWidth" minOccurs="0"/>
                <xsd:element ref="ns2:ImageHeight" minOccurs="0"/>
                <xsd:element ref="ns2:ImageCreateDate" minOccurs="0"/>
                <xsd:element ref="ns3:wic_System_Copyright" minOccurs="0"/>
                <xsd:element ref="ns4:_dlc_DocId" minOccurs="0"/>
                <xsd:element ref="ns4:_dlc_DocIdUrl" minOccurs="0"/>
                <xsd:element ref="ns4:_dlc_DocIdPersistId" minOccurs="0"/>
                <xsd:element ref="ns1:PublishingStartDate" minOccurs="0"/>
                <xsd:element ref="ns1:PublishingExpirationDat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FileRef" ma:index="8" nillable="true" ma:displayName="URL Path" ma:hidden="true" ma:list="Docs" ma:internalName="FileRef" ma:readOnly="true" ma:showField="FullUrl">
      <xsd:simpleType>
        <xsd:restriction base="dms:Lookup"/>
      </xsd:simpleType>
    </xsd:element>
    <xsd:element name="File_x0020_Type" ma:index="9" nillable="true" ma:displayName="File Type" ma:hidden="true" ma:internalName="File_x0020_Type" ma:readOnly="true">
      <xsd:simpleType>
        <xsd:restriction base="dms:Text"/>
      </xsd:simpleType>
    </xsd:element>
    <xsd:element name="HTML_x0020_File_x0020_Type" ma:index="10" nillable="true" ma:displayName="HTML File Type" ma:hidden="true" ma:internalName="HTML_x0020_File_x0020_Type" ma:readOnly="true">
      <xsd:simpleType>
        <xsd:restriction base="dms:Text"/>
      </xsd:simpleType>
    </xsd:element>
    <xsd:element name="FSObjType" ma:index="11" nillable="true" ma:displayName="Item Type" ma:hidden="true" ma:list="Docs" ma:internalName="FSObjType" ma:readOnly="true" ma:showField="FSType">
      <xsd:simpleType>
        <xsd:restriction base="dms:Lookup"/>
      </xsd:simpleType>
    </xsd:element>
    <xsd:element name="PublishingStartDate" ma:index="30" nillable="true" ma:displayName="Scheduling Start Date" ma:description="" ma:hidden="true" ma:internalName="PublishingStartDate">
      <xsd:simpleType>
        <xsd:restriction base="dms:Unknown"/>
      </xsd:simpleType>
    </xsd:element>
    <xsd:element name="PublishingExpirationDate" ma:index="31" nillable="true" ma:displayName="Scheduling End Date" ma:description="" ma:hidden="true" ma:internalName="PublishingExpirationDat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CEA9126C-A9B1-4F4A-855C-DD0F845697D2" elementFormDefault="qualified">
    <xsd:import namespace="http://schemas.microsoft.com/office/2006/documentManagement/types"/>
    <xsd:import namespace="http://schemas.microsoft.com/office/infopath/2007/PartnerControls"/>
    <xsd:element name="ThumbnailExists" ma:index="18" nillable="true" ma:displayName="Thumbnail Exists" ma:default="FALSE" ma:hidden="true" ma:internalName="ThumbnailExists" ma:readOnly="true">
      <xsd:simpleType>
        <xsd:restriction base="dms:Boolean"/>
      </xsd:simpleType>
    </xsd:element>
    <xsd:element name="PreviewExists" ma:index="19" nillable="true" ma:displayName="Preview Exists" ma:default="FALSE" ma:hidden="true" ma:internalName="PreviewExists" ma:readOnly="true">
      <xsd:simpleType>
        <xsd:restriction base="dms:Boolean"/>
      </xsd:simpleType>
    </xsd:element>
    <xsd:element name="ImageWidth" ma:index="20" nillable="true" ma:displayName="Width" ma:internalName="ImageWidth" ma:readOnly="true">
      <xsd:simpleType>
        <xsd:restriction base="dms:Unknown"/>
      </xsd:simpleType>
    </xsd:element>
    <xsd:element name="ImageHeight" ma:index="22" nillable="true" ma:displayName="Height" ma:internalName="ImageHeight" ma:readOnly="true">
      <xsd:simpleType>
        <xsd:restriction base="dms:Unknown"/>
      </xsd:simpleType>
    </xsd:element>
    <xsd:element name="ImageCreateDate" ma:index="25" nillable="true" ma:displayName="Date Picture Taken" ma:format="DateTime" ma:hidden="true" ma:internalName="ImageCreateDate">
      <xsd:simpleType>
        <xsd:restriction base="dms:DateTime"/>
      </xsd:simple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fields" elementFormDefault="qualified">
    <xsd:import namespace="http://schemas.microsoft.com/office/2006/documentManagement/types"/>
    <xsd:import namespace="http://schemas.microsoft.com/office/infopath/2007/PartnerControls"/>
    <xsd:element name="wic_System_Copyright" ma:index="26" nillable="true" ma:displayName="Copyright" ma:internalName="wic_System_Copyright">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a94d8b85-37e1-4d17-8d55-8b7d207932bb" elementFormDefault="qualified">
    <xsd:import namespace="http://schemas.microsoft.com/office/2006/documentManagement/types"/>
    <xsd:import namespace="http://schemas.microsoft.com/office/infopath/2007/PartnerControls"/>
    <xsd:element name="_dlc_DocId" ma:index="27" nillable="true" ma:displayName="Document ID Value" ma:description="The value of the document ID assigned to this item." ma:internalName="_dlc_DocId" ma:readOnly="true">
      <xsd:simpleType>
        <xsd:restriction base="dms:Text"/>
      </xsd:simpleType>
    </xsd:element>
    <xsd:element name="_dlc_DocIdUrl" ma:index="28"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29" nillable="true" ma:displayName="Persist ID" ma:description="Keep ID on add." ma:hidden="true" ma:internalName="_dlc_DocIdPersistId" ma:readOnly="true">
      <xsd:simpleType>
        <xsd:restriction base="dms:Boolea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ma:index="24" ma:displayName="Author"/>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ma:index="23" ma:displayName="Comments"/>
        <xsd:element name="keywords" minOccurs="0" maxOccurs="1" type="xsd:string" ma:index="14" ma:displayName="Keywords"/>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Version=15.0.0.0, Culture=neutral, PublicKeyToken=71e9bce111e9429c</Assembly>
    <Class>Microsoft.Office.DocumentManagement.Internal.DocIdHandler</Class>
    <Data/>
    <Filter/>
  </Receiver>
</spe:Receivers>
</file>

<file path=customXml/item3.xml><?xml version="1.0" encoding="utf-8"?>
<?mso-contentType ?>
<FormTemplates xmlns="http://schemas.microsoft.com/sharepoint/v3/contenttype/forms">
  <Display>DocumentLibraryForm</Display>
  <Edit>DocumentLibraryForm</Edit>
  <New>DocumentLibraryForm</New>
</FormTemplates>
</file>

<file path=customXml/item4.xml><?xml version="1.0" encoding="utf-8"?>
<p:properties xmlns:p="http://schemas.microsoft.com/office/2006/metadata/properties" xmlns:xsi="http://www.w3.org/2001/XMLSchema-instance" xmlns:pc="http://schemas.microsoft.com/office/infopath/2007/PartnerControls">
  <documentManagement>
    <ImageCreateDate xmlns="CEA9126C-A9B1-4F4A-855C-DD0F845697D2" xsi:nil="true"/>
    <PublishingExpirationDate xmlns="http://schemas.microsoft.com/sharepoint/v3" xsi:nil="true"/>
    <PublishingStartDate xmlns="http://schemas.microsoft.com/sharepoint/v3" xsi:nil="true"/>
    <wic_System_Copyright xmlns="http://schemas.microsoft.com/sharepoint/v3/fields" xsi:nil="true"/>
    <_dlc_DocId xmlns="a94d8b85-37e1-4d17-8d55-8b7d207932bb">NMS6VZY55J2Y-1680097669-6</_dlc_DocId>
    <_dlc_DocIdUrl xmlns="a94d8b85-37e1-4d17-8d55-8b7d207932bb">
      <Url>http://intranet.washoecounty.us/logostemplates/_layouts/15/DocIdRedir.aspx?ID=NMS6VZY55J2Y-1680097669-6</Url>
      <Description>NMS6VZY55J2Y-1680097669-6</Description>
    </_dlc_DocIdUrl>
  </documentManagement>
</p:properties>
</file>

<file path=customXml/itemProps1.xml><?xml version="1.0" encoding="utf-8"?>
<ds:datastoreItem xmlns:ds="http://schemas.openxmlformats.org/officeDocument/2006/customXml" ds:itemID="{02D88A89-A1D7-4D40-B75F-CA47FF340AB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CEA9126C-A9B1-4F4A-855C-DD0F845697D2"/>
    <ds:schemaRef ds:uri="http://schemas.microsoft.com/sharepoint/v3/fields"/>
    <ds:schemaRef ds:uri="a94d8b85-37e1-4d17-8d55-8b7d207932b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BDC64AFA-9D40-4A59-8DD4-92F485636619}">
  <ds:schemaRefs>
    <ds:schemaRef ds:uri="http://schemas.microsoft.com/sharepoint/events"/>
  </ds:schemaRefs>
</ds:datastoreItem>
</file>

<file path=customXml/itemProps3.xml><?xml version="1.0" encoding="utf-8"?>
<ds:datastoreItem xmlns:ds="http://schemas.openxmlformats.org/officeDocument/2006/customXml" ds:itemID="{A7BC16CB-1CBD-402F-9378-5075DDBF9554}">
  <ds:schemaRefs>
    <ds:schemaRef ds:uri="http://schemas.microsoft.com/sharepoint/v3/contenttype/forms"/>
  </ds:schemaRefs>
</ds:datastoreItem>
</file>

<file path=customXml/itemProps4.xml><?xml version="1.0" encoding="utf-8"?>
<ds:datastoreItem xmlns:ds="http://schemas.openxmlformats.org/officeDocument/2006/customXml" ds:itemID="{2200D7ED-6620-45A0-9F13-862FEFE886A3}">
  <ds:schemaRefs>
    <ds:schemaRef ds:uri="http://schemas.microsoft.com/sharepoint/v3"/>
    <ds:schemaRef ds:uri="http://purl.org/dc/terms/"/>
    <ds:schemaRef ds:uri="CEA9126C-A9B1-4F4A-855C-DD0F845697D2"/>
    <ds:schemaRef ds:uri="http://schemas.microsoft.com/office/2006/documentManagement/types"/>
    <ds:schemaRef ds:uri="http://schemas.microsoft.com/office/infopath/2007/PartnerControls"/>
    <ds:schemaRef ds:uri="http://schemas.openxmlformats.org/package/2006/metadata/core-properties"/>
    <ds:schemaRef ds:uri="a94d8b85-37e1-4d17-8d55-8b7d207932bb"/>
    <ds:schemaRef ds:uri="http://purl.org/dc/elements/1.1/"/>
    <ds:schemaRef ds:uri="http://schemas.microsoft.com/office/2006/metadata/properties"/>
    <ds:schemaRef ds:uri="http://schemas.microsoft.com/sharepoint/v3/fields"/>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PowerPoint_Template_2015</Template>
  <TotalTime>2833</TotalTime>
  <Words>486</Words>
  <Application>Microsoft Office PowerPoint</Application>
  <PresentationFormat>On-screen Show (4:3)</PresentationFormat>
  <Paragraphs>41</Paragraphs>
  <Slides>13</Slides>
  <Notes>0</Notes>
  <HiddenSlides>0</HiddenSlides>
  <MMClips>0</MMClip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PowerPoint_Template_2015</vt:lpstr>
      <vt:lpstr>WSUP19-0018 Foothill Storage</vt:lpstr>
      <vt:lpstr>Request</vt:lpstr>
      <vt:lpstr>PowerPoint Presentation</vt:lpstr>
      <vt:lpstr>Background</vt:lpstr>
      <vt:lpstr>Background </vt:lpstr>
      <vt:lpstr>PowerPoint Presentation</vt:lpstr>
      <vt:lpstr>Analysis</vt:lpstr>
      <vt:lpstr>Analysis</vt:lpstr>
      <vt:lpstr>Analysis</vt:lpstr>
      <vt:lpstr>Public Notice &amp; CAB</vt:lpstr>
      <vt:lpstr>Reviewing Agencies</vt:lpstr>
      <vt:lpstr>Findings</vt:lpstr>
      <vt:lpstr>Special Use Motion</vt:lpstr>
    </vt:vector>
  </TitlesOfParts>
  <Company>Washoe County</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dc:title>
  <dc:creator>mkramer</dc:creator>
  <cp:keywords>Powerpoint, Power Point, ppt</cp:keywords>
  <cp:lastModifiedBy>donna fagan</cp:lastModifiedBy>
  <cp:revision>115</cp:revision>
  <cp:lastPrinted>2018-09-05T18:37:41Z</cp:lastPrinted>
  <dcterms:created xsi:type="dcterms:W3CDTF">2015-09-25T21:46:02Z</dcterms:created>
  <dcterms:modified xsi:type="dcterms:W3CDTF">2019-10-03T18:54:58Z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0x0101009148F5A04DDD49CBA7127AADA5FB792B00AADE34325A8B49CDA8BB4DB53328F21400246D64375472D84BA13220883A134206</vt:lpwstr>
  </property>
  <property fmtid="{D5CDD505-2E9C-101B-9397-08002B2CF9AE}" pid="3" name="_dlc_DocIdItemGuid">
    <vt:lpwstr>baf4cdfa-0915-4212-a058-608c58f70eeb</vt:lpwstr>
  </property>
</Properties>
</file>